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225" autoAdjust="0"/>
    <p:restoredTop sz="94660" autoAdjust="0"/>
  </p:normalViewPr>
  <p:slideViewPr>
    <p:cSldViewPr snapToGrid="0">
      <p:cViewPr varScale="1">
        <p:scale>
          <a:sx n="83" d="100"/>
          <a:sy n="83" d="100"/>
        </p:scale>
        <p:origin x="1138" y="77"/>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Click to 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12/23/2021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12/23/2021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12/23/2021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12/23/2021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12/23/2021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12/23/2021</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12/23/2021</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66491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Farabi’nin Eğitime İlişkin Açıklama ve Görüşleri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Farabi, eğitimde aile büyüklerini sorumlu tutarak çocukların eğitimciler tarafından eğitilmesine; devlet başkanını bir eğitimci olarak kabul etmiş ve topluma karşı görev-sorumluluklarını yerine getirmeleri konusuna vurgu yapmıştır. Eğitim sisteminin bireyin doğasına uygun olarak planlanması gerektiğini yani günümüzde çağdaş anlayışın temelinde olan “bireysel </a:t>
            </a:r>
            <a:r>
              <a:rPr lang="tr-TR" sz="2400" dirty="0" err="1"/>
              <a:t>farklılıklar”ı</a:t>
            </a:r>
            <a:r>
              <a:rPr lang="tr-TR" sz="2400" dirty="0"/>
              <a:t> dikkate alarak eğitimde bireyin önemini ve önceliğini ortaya koymuştur. </a:t>
            </a:r>
          </a:p>
        </p:txBody>
      </p:sp>
    </p:spTree>
    <p:extLst>
      <p:ext uri="{BB962C8B-B14F-4D97-AF65-F5344CB8AC3E}">
        <p14:creationId xmlns:p14="http://schemas.microsoft.com/office/powerpoint/2010/main" val="2621828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İbn</a:t>
            </a:r>
            <a:r>
              <a:rPr lang="tr-TR" dirty="0"/>
              <a:t> </a:t>
            </a:r>
            <a:r>
              <a:rPr lang="tr-TR" dirty="0" err="1"/>
              <a:t>Miskeveyh’in</a:t>
            </a:r>
            <a:r>
              <a:rPr lang="tr-TR" dirty="0"/>
              <a:t> Eğitime İlişkin Açıklama ve Görüşleri </a:t>
            </a:r>
          </a:p>
        </p:txBody>
      </p:sp>
      <p:sp>
        <p:nvSpPr>
          <p:cNvPr id="3" name="İçerik Yer Tutucusu 2"/>
          <p:cNvSpPr>
            <a:spLocks noGrp="1"/>
          </p:cNvSpPr>
          <p:nvPr>
            <p:ph idx="1"/>
          </p:nvPr>
        </p:nvSpPr>
        <p:spPr/>
        <p:txBody>
          <a:bodyPr>
            <a:normAutofit/>
          </a:bodyPr>
          <a:lstStyle/>
          <a:p>
            <a:pPr>
              <a:lnSpc>
                <a:spcPct val="150000"/>
              </a:lnSpc>
            </a:pPr>
            <a:r>
              <a:rPr lang="tr-TR" sz="2400" dirty="0" err="1"/>
              <a:t>İbn</a:t>
            </a:r>
            <a:r>
              <a:rPr lang="tr-TR" sz="2400" dirty="0"/>
              <a:t> </a:t>
            </a:r>
            <a:r>
              <a:rPr lang="tr-TR" sz="2400" dirty="0" err="1"/>
              <a:t>Miskeveyh</a:t>
            </a:r>
            <a:r>
              <a:rPr lang="tr-TR" sz="2400" dirty="0"/>
              <a:t>, eğitim anlayışını oluştururken ahlak ve erdem kavramlarını merkeze almıştır. Kendi yaşamında edindiği tecrübelerden yola çıkarak ahlaklı bireylerin yetiştirilmesinin eğitimin temeline alınması gerektiği üzerinde durmuştur. </a:t>
            </a:r>
            <a:r>
              <a:rPr lang="tr-TR" sz="2400" dirty="0" err="1"/>
              <a:t>İbn</a:t>
            </a:r>
            <a:r>
              <a:rPr lang="tr-TR" sz="2400" dirty="0"/>
              <a:t> </a:t>
            </a:r>
            <a:r>
              <a:rPr lang="tr-TR" sz="2400" dirty="0" err="1"/>
              <a:t>Mikeveyh</a:t>
            </a:r>
            <a:r>
              <a:rPr lang="tr-TR" sz="2400" dirty="0"/>
              <a:t>’ e göre erken çocukluk dönemi, bireylerin ahlaklı ve karakterli kişiler haline gelmesi için en önemli dönemdir. </a:t>
            </a:r>
          </a:p>
        </p:txBody>
      </p:sp>
    </p:spTree>
    <p:extLst>
      <p:ext uri="{BB962C8B-B14F-4D97-AF65-F5344CB8AC3E}">
        <p14:creationId xmlns:p14="http://schemas.microsoft.com/office/powerpoint/2010/main" val="5176545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İbn</a:t>
            </a:r>
            <a:r>
              <a:rPr lang="tr-TR" dirty="0"/>
              <a:t> </a:t>
            </a:r>
            <a:r>
              <a:rPr lang="tr-TR" dirty="0" err="1"/>
              <a:t>Miskeveyh’in</a:t>
            </a:r>
            <a:r>
              <a:rPr lang="tr-TR" dirty="0"/>
              <a:t> Eğitime İlişkin Açıklama ve Görüşleri </a:t>
            </a:r>
          </a:p>
        </p:txBody>
      </p:sp>
      <p:sp>
        <p:nvSpPr>
          <p:cNvPr id="3" name="İçerik Yer Tutucusu 2"/>
          <p:cNvSpPr>
            <a:spLocks noGrp="1"/>
          </p:cNvSpPr>
          <p:nvPr>
            <p:ph idx="1"/>
          </p:nvPr>
        </p:nvSpPr>
        <p:spPr/>
        <p:txBody>
          <a:bodyPr>
            <a:normAutofit/>
          </a:bodyPr>
          <a:lstStyle/>
          <a:p>
            <a:pPr>
              <a:lnSpc>
                <a:spcPct val="150000"/>
              </a:lnSpc>
            </a:pPr>
            <a:r>
              <a:rPr lang="tr-TR" sz="2400" dirty="0"/>
              <a:t>Eğitimin temel amacı, ahlakı en iyi seviyeye getirerek bireylerin erdemli davranışları yaşamlarının bir parçası haline getirmelerini sağlamak olmalıdır. Ahlak eğitimini en iyi seviyeye çıkarmak için gerekli olan şeyin “nefsin terbiyesi” olduğunu ortaya koymuştur. Bunun için nefsin anlaşılması ve eğitilmesinin gerekliliğine vurgu yapmıştır</a:t>
            </a:r>
          </a:p>
        </p:txBody>
      </p:sp>
    </p:spTree>
    <p:extLst>
      <p:ext uri="{BB962C8B-B14F-4D97-AF65-F5344CB8AC3E}">
        <p14:creationId xmlns:p14="http://schemas.microsoft.com/office/powerpoint/2010/main" val="6143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İbn</a:t>
            </a:r>
            <a:r>
              <a:rPr lang="tr-TR" dirty="0"/>
              <a:t> Sina’nın Eğitim Hakkındaki Açıklama ve Görüşleri </a:t>
            </a:r>
          </a:p>
        </p:txBody>
      </p:sp>
      <p:sp>
        <p:nvSpPr>
          <p:cNvPr id="3" name="İçerik Yer Tutucusu 2"/>
          <p:cNvSpPr>
            <a:spLocks noGrp="1"/>
          </p:cNvSpPr>
          <p:nvPr>
            <p:ph idx="1"/>
          </p:nvPr>
        </p:nvSpPr>
        <p:spPr/>
        <p:txBody>
          <a:bodyPr>
            <a:normAutofit fontScale="92500"/>
          </a:bodyPr>
          <a:lstStyle/>
          <a:p>
            <a:pPr>
              <a:lnSpc>
                <a:spcPct val="150000"/>
              </a:lnSpc>
            </a:pPr>
            <a:r>
              <a:rPr lang="tr-TR" sz="2400" dirty="0" err="1"/>
              <a:t>İbn</a:t>
            </a:r>
            <a:r>
              <a:rPr lang="tr-TR" sz="2400" dirty="0"/>
              <a:t> Sina’nın temel felsefesinde yatan “ferdi farklılıklar” kavramı bireysel farklılıklara yaptığı vurgu ile günümüzdeki eğitim anlayışının ve gelişim ilkelerinin temelini oluşturan bir yapıyı öne çıkarmıştır. Bireylerin sahip olduğu yeteneklerin birbirinden farklı olduğunu ve her bireyin ihtiyaç duyduğu alandaki bireylerle ortak bir yol benimseyip iş bölümü yaparak ihtiyaçların giderilmesi gerektiğini ifade etmiştir. </a:t>
            </a:r>
          </a:p>
        </p:txBody>
      </p:sp>
    </p:spTree>
    <p:extLst>
      <p:ext uri="{BB962C8B-B14F-4D97-AF65-F5344CB8AC3E}">
        <p14:creationId xmlns:p14="http://schemas.microsoft.com/office/powerpoint/2010/main" val="2115042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İbn</a:t>
            </a:r>
            <a:r>
              <a:rPr lang="tr-TR" dirty="0"/>
              <a:t> Sina’nın Eğitim Hakkındaki Açıklama ve Görüşleri </a:t>
            </a:r>
          </a:p>
        </p:txBody>
      </p:sp>
      <p:sp>
        <p:nvSpPr>
          <p:cNvPr id="3" name="İçerik Yer Tutucusu 2"/>
          <p:cNvSpPr>
            <a:spLocks noGrp="1"/>
          </p:cNvSpPr>
          <p:nvPr>
            <p:ph idx="1"/>
          </p:nvPr>
        </p:nvSpPr>
        <p:spPr/>
        <p:txBody>
          <a:bodyPr>
            <a:normAutofit/>
          </a:bodyPr>
          <a:lstStyle/>
          <a:p>
            <a:pPr>
              <a:lnSpc>
                <a:spcPct val="150000"/>
              </a:lnSpc>
            </a:pPr>
            <a:r>
              <a:rPr lang="tr-TR" sz="2400" dirty="0" err="1"/>
              <a:t>İbn</a:t>
            </a:r>
            <a:r>
              <a:rPr lang="tr-TR" sz="2400" dirty="0"/>
              <a:t> Sina, eğitim sürecinin doğum ile başlayan bir süreç olduğuna dikkat çekerek özellikle çocukluk döneminin önemine dikkat çekmiştir. Çocukluk dönemlerini bölümlere ayırarak incelemiştir. Buna göre her dönemin kendine göre ihtiyaçları olduğunu ortaya koymuş ve bu durumda bireylerin ihtiyaçlarını giderecek faaliyetlerde bulunması gerektiğini söylemiştir. </a:t>
            </a:r>
          </a:p>
        </p:txBody>
      </p:sp>
    </p:spTree>
    <p:extLst>
      <p:ext uri="{BB962C8B-B14F-4D97-AF65-F5344CB8AC3E}">
        <p14:creationId xmlns:p14="http://schemas.microsoft.com/office/powerpoint/2010/main" val="15939386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Yusuf Has </a:t>
            </a:r>
            <a:r>
              <a:rPr lang="tr-TR" dirty="0" err="1"/>
              <a:t>Hacib’in</a:t>
            </a:r>
            <a:r>
              <a:rPr lang="tr-TR" dirty="0"/>
              <a:t> Eğitime İlişkin Açıklama ve Görüşleri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Yusuf Has </a:t>
            </a:r>
            <a:r>
              <a:rPr lang="tr-TR" sz="2400" dirty="0" err="1"/>
              <a:t>Hacib</a:t>
            </a:r>
            <a:r>
              <a:rPr lang="tr-TR" sz="2400" dirty="0"/>
              <a:t>, kafasındaki ideal insanı yetiştirme görevini bir tür yaygın eğitim şekli olarak aileye vermektedir. Eserinde örgün eğitim kurumlarından bahsetmemektedir. Modern eğitim kuramlarında da bahsedildiği gibi Kutadgu Bilig’de bireyin alacağı eğitimde en kritik ve en önemli dönemin çocukluk olduğundan bahsetmekte ve bu dönemde ailenin yaşantısının ve davranışlarının çocuğun insani davranışlarının oluşumunda önemli olduğunu ifade etmektedir. </a:t>
            </a:r>
          </a:p>
        </p:txBody>
      </p:sp>
    </p:spTree>
    <p:extLst>
      <p:ext uri="{BB962C8B-B14F-4D97-AF65-F5344CB8AC3E}">
        <p14:creationId xmlns:p14="http://schemas.microsoft.com/office/powerpoint/2010/main" val="32283578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Yusuf Has </a:t>
            </a:r>
            <a:r>
              <a:rPr lang="tr-TR" dirty="0" err="1"/>
              <a:t>Hacib’in</a:t>
            </a:r>
            <a:r>
              <a:rPr lang="tr-TR" dirty="0"/>
              <a:t> Eğitime İlişkin Açıklama ve Görüşleri </a:t>
            </a:r>
          </a:p>
        </p:txBody>
      </p:sp>
      <p:sp>
        <p:nvSpPr>
          <p:cNvPr id="3" name="İçerik Yer Tutucusu 2"/>
          <p:cNvSpPr>
            <a:spLocks noGrp="1"/>
          </p:cNvSpPr>
          <p:nvPr>
            <p:ph idx="1"/>
          </p:nvPr>
        </p:nvSpPr>
        <p:spPr/>
        <p:txBody>
          <a:bodyPr>
            <a:normAutofit fontScale="92500" lnSpcReduction="20000"/>
          </a:bodyPr>
          <a:lstStyle/>
          <a:p>
            <a:pPr>
              <a:lnSpc>
                <a:spcPct val="150000"/>
              </a:lnSpc>
            </a:pPr>
            <a:r>
              <a:rPr lang="tr-TR" sz="2400" dirty="0"/>
              <a:t>Yusuf Has </a:t>
            </a:r>
            <a:r>
              <a:rPr lang="tr-TR" sz="2400" dirty="0" err="1"/>
              <a:t>Hacib’e</a:t>
            </a:r>
            <a:r>
              <a:rPr lang="tr-TR" sz="2400" dirty="0"/>
              <a:t> göre davranışa dönüşmeyen fazilet, erdem olarak nitelendirilmemektedir. Önerdiği eğitim modeline göre değerlerin nesilden nesile aktarılması için yapılacak en iyi şey onlara örnek alabilecekleri uygun rol modeller koymak gerekmektedir. Kutadgu Bilig’deki ana amaç, bireyin dünya ve ahirette saadete ulaşmasını sağlamaktır. Bunu yapmak için de buna teorik bilgiye sahip olmak yeterli değildir. Teorik bilginin davranışa dönüştürülüp halkın yararına kullanılması gerektiğini ifade etmektedir.</a:t>
            </a:r>
          </a:p>
        </p:txBody>
      </p:sp>
    </p:spTree>
    <p:extLst>
      <p:ext uri="{BB962C8B-B14F-4D97-AF65-F5344CB8AC3E}">
        <p14:creationId xmlns:p14="http://schemas.microsoft.com/office/powerpoint/2010/main" val="23220609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Gazali’nin Eğitime İlişkin Açıklama ve Görüşleri </a:t>
            </a:r>
          </a:p>
        </p:txBody>
      </p:sp>
      <p:sp>
        <p:nvSpPr>
          <p:cNvPr id="3" name="İçerik Yer Tutucusu 2"/>
          <p:cNvSpPr>
            <a:spLocks noGrp="1"/>
          </p:cNvSpPr>
          <p:nvPr>
            <p:ph idx="1"/>
          </p:nvPr>
        </p:nvSpPr>
        <p:spPr/>
        <p:txBody>
          <a:bodyPr>
            <a:normAutofit/>
          </a:bodyPr>
          <a:lstStyle/>
          <a:p>
            <a:pPr>
              <a:lnSpc>
                <a:spcPct val="150000"/>
              </a:lnSpc>
            </a:pPr>
            <a:r>
              <a:rPr lang="tr-TR" sz="2400" dirty="0"/>
              <a:t>Gazali, uygulamaya geçmeyen sırf teorik bilgiyi, kişi için bir yük ve fazlalık olarak görür. İnsanda akli olgunluk ve aklın kaynaklık ettiği bilgi, beraberinde pratik uygulamaları da getirmek zorundadır. Bu süreç (a) akıl, (b) bilgi, (c) hikmet ve (d) amel (pratik hayata yansıma) şeklinde işler. Bu bilgilerden yola çıkılacak olursa Gazali’nin bilinenin aksine felsefeyi reddetmediğini söylemek doğru olacaktır. </a:t>
            </a:r>
          </a:p>
        </p:txBody>
      </p:sp>
    </p:spTree>
    <p:extLst>
      <p:ext uri="{BB962C8B-B14F-4D97-AF65-F5344CB8AC3E}">
        <p14:creationId xmlns:p14="http://schemas.microsoft.com/office/powerpoint/2010/main" val="4173224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Gazali’nin Eğitime İlişkin Açıklama ve Görüşleri </a:t>
            </a:r>
          </a:p>
        </p:txBody>
      </p:sp>
      <p:sp>
        <p:nvSpPr>
          <p:cNvPr id="3" name="İçerik Yer Tutucusu 2"/>
          <p:cNvSpPr>
            <a:spLocks noGrp="1"/>
          </p:cNvSpPr>
          <p:nvPr>
            <p:ph idx="1"/>
          </p:nvPr>
        </p:nvSpPr>
        <p:spPr/>
        <p:txBody>
          <a:bodyPr>
            <a:normAutofit fontScale="92500"/>
          </a:bodyPr>
          <a:lstStyle/>
          <a:p>
            <a:pPr>
              <a:lnSpc>
                <a:spcPct val="150000"/>
              </a:lnSpc>
            </a:pPr>
            <a:r>
              <a:rPr lang="tr-TR" sz="2400" dirty="0" err="1"/>
              <a:t>Gazâli</a:t>
            </a:r>
            <a:r>
              <a:rPr lang="tr-TR" sz="2400" dirty="0"/>
              <a:t> eğitimin amacını </a:t>
            </a:r>
            <a:r>
              <a:rPr lang="tr-TR" sz="2400" dirty="0" err="1"/>
              <a:t>İslamiyet’in</a:t>
            </a:r>
            <a:r>
              <a:rPr lang="tr-TR" sz="2400" dirty="0"/>
              <a:t> istediği tarzda bir kişiliğin geliştirilmesidir şeklinde açıklamıştır. Ruhun olgunlaşması ancak bu şekilde mümkün olmaktadır. İnsan ruhunun olgunlaşması ise ancak insani değerlerin öğretilmesi ile mümkündür. İnsanlar yaratılışı gereği değerler konusunda kendi kendini eğitebilecek yeterliğe ve kabiliyete sahip olsa da, anne babaların ve öğretmenlerin görevleri arasında ilk olarak çocuklara değerleri öğretmek gelmektedir. </a:t>
            </a:r>
          </a:p>
        </p:txBody>
      </p:sp>
    </p:spTree>
    <p:extLst>
      <p:ext uri="{BB962C8B-B14F-4D97-AF65-F5344CB8AC3E}">
        <p14:creationId xmlns:p14="http://schemas.microsoft.com/office/powerpoint/2010/main" val="3448908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39947" y="447188"/>
            <a:ext cx="11654287" cy="970450"/>
          </a:xfrm>
        </p:spPr>
        <p:txBody>
          <a:bodyPr/>
          <a:lstStyle/>
          <a:p>
            <a:r>
              <a:rPr lang="tr-TR" sz="2800" dirty="0"/>
              <a:t>12. BÖLÜM</a:t>
            </a:r>
            <a:br>
              <a:rPr lang="tr-TR" sz="2800" dirty="0"/>
            </a:br>
            <a:r>
              <a:rPr lang="tr-TR" sz="2800" dirty="0"/>
              <a:t>KARAKTER VE DEĞER EĞİTİMİNDE ROL MODEL OLARAK ÖĞRETMEN</a:t>
            </a:r>
          </a:p>
        </p:txBody>
      </p:sp>
      <p:sp>
        <p:nvSpPr>
          <p:cNvPr id="3" name="İçerik Yer Tutucusu 2"/>
          <p:cNvSpPr>
            <a:spLocks noGrp="1"/>
          </p:cNvSpPr>
          <p:nvPr>
            <p:ph idx="1"/>
          </p:nvPr>
        </p:nvSpPr>
        <p:spPr/>
        <p:txBody>
          <a:bodyPr>
            <a:normAutofit/>
          </a:bodyPr>
          <a:lstStyle/>
          <a:p>
            <a:pPr>
              <a:lnSpc>
                <a:spcPct val="150000"/>
              </a:lnSpc>
            </a:pPr>
            <a:r>
              <a:rPr lang="tr-TR" sz="2400" dirty="0"/>
              <a:t>Değerler eğitiminin amacı, gençlerin değerlere sahip olma konusundaki farkındalıklarını ve yaşadıkları dünyayla ilgili ilişkilerini geliştirmelerine yardım etmektir. İçinde bulundukları toplumu anlayan, ihtiyaçlarını bilen, sorunlarını gören ve bu ihtiyaç ve sorunların çözümü için çaba gösteren bireyler olmaları için onlara ilham vermektir.</a:t>
            </a:r>
          </a:p>
        </p:txBody>
      </p:sp>
    </p:spTree>
    <p:extLst>
      <p:ext uri="{BB962C8B-B14F-4D97-AF65-F5344CB8AC3E}">
        <p14:creationId xmlns:p14="http://schemas.microsoft.com/office/powerpoint/2010/main" val="349471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 </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Çocuk gelişimi esnasında çevresindeki yetişkinlerin rolü çok fazladır. Çünkü çocuklar pek çok davranışı büyükleri taklit ederek öğrenirler. Çocuk gelişiminin hızlı olduğu ve karakterinin oluştuğu dönemlerde de çocukların davranışlarında en çok etkili ve belirleyici olan yetişkinlerden birisi de öğretmenleridir. Bu nedenle öğretmenler öğretmek istedikleri insani değerleri çocuklara öğüt vererek değil bunun yerine yaşayarak ve uygulayarak öğretmelidir.</a:t>
            </a:r>
          </a:p>
        </p:txBody>
      </p:sp>
    </p:spTree>
    <p:extLst>
      <p:ext uri="{BB962C8B-B14F-4D97-AF65-F5344CB8AC3E}">
        <p14:creationId xmlns:p14="http://schemas.microsoft.com/office/powerpoint/2010/main" val="4210326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Giriş </a:t>
            </a:r>
          </a:p>
        </p:txBody>
      </p:sp>
      <p:sp>
        <p:nvSpPr>
          <p:cNvPr id="3" name="İçerik Yer Tutucusu 2"/>
          <p:cNvSpPr>
            <a:spLocks noGrp="1"/>
          </p:cNvSpPr>
          <p:nvPr>
            <p:ph idx="1"/>
          </p:nvPr>
        </p:nvSpPr>
        <p:spPr>
          <a:xfrm>
            <a:off x="784206" y="2610476"/>
            <a:ext cx="10554574" cy="3636511"/>
          </a:xfrm>
        </p:spPr>
        <p:txBody>
          <a:bodyPr>
            <a:noAutofit/>
          </a:bodyPr>
          <a:lstStyle/>
          <a:p>
            <a:pPr marL="0" indent="0">
              <a:buNone/>
            </a:pPr>
            <a:r>
              <a:rPr lang="tr-TR" sz="2400" dirty="0"/>
              <a:t>Öğrencilerine insani ve manevi değerleri öğretecek öğretmenlerin öncelikle kendilerinin bu değerlere sahip olmaları gerekmektedir. Bu açıdan öğretmenlerin sahip olması gereken özellikleri şu şekilde sıralayabiliriz: </a:t>
            </a:r>
          </a:p>
          <a:p>
            <a:r>
              <a:rPr lang="tr-TR" sz="2400" dirty="0"/>
              <a:t>Öğretmenlerin en az alan bilgisi ve yeterlikleri kadar insani değerleri de özümsemiş olması gerekir, </a:t>
            </a:r>
          </a:p>
          <a:p>
            <a:r>
              <a:rPr lang="tr-TR" sz="2400" dirty="0"/>
              <a:t>Öğrencilerine teknik bilgiler kadar insani değerleri de inanarak, severek ve isteyerek vermelidir, </a:t>
            </a:r>
          </a:p>
          <a:p>
            <a:r>
              <a:rPr lang="tr-TR" sz="2400" dirty="0"/>
              <a:t>Öğretmenliği severek ve isteyerek yapmalı ve bunu öğrencilerine davranışlarıyla göstermelidir. </a:t>
            </a:r>
          </a:p>
          <a:p>
            <a:endParaRPr lang="tr-TR" sz="2400" dirty="0"/>
          </a:p>
        </p:txBody>
      </p:sp>
    </p:spTree>
    <p:extLst>
      <p:ext uri="{BB962C8B-B14F-4D97-AF65-F5344CB8AC3E}">
        <p14:creationId xmlns:p14="http://schemas.microsoft.com/office/powerpoint/2010/main" val="1689075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Karakter ve Değer Öğretiminde Öğretmenin Rolü</a:t>
            </a:r>
          </a:p>
        </p:txBody>
      </p:sp>
      <p:sp>
        <p:nvSpPr>
          <p:cNvPr id="3" name="İçerik Yer Tutucusu 2"/>
          <p:cNvSpPr>
            <a:spLocks noGrp="1"/>
          </p:cNvSpPr>
          <p:nvPr>
            <p:ph idx="1"/>
          </p:nvPr>
        </p:nvSpPr>
        <p:spPr>
          <a:xfrm>
            <a:off x="818711" y="2222287"/>
            <a:ext cx="10999477" cy="4342415"/>
          </a:xfrm>
        </p:spPr>
        <p:txBody>
          <a:bodyPr>
            <a:normAutofit lnSpcReduction="10000"/>
          </a:bodyPr>
          <a:lstStyle/>
          <a:p>
            <a:pPr>
              <a:lnSpc>
                <a:spcPct val="150000"/>
              </a:lnSpc>
            </a:pPr>
            <a:r>
              <a:rPr lang="tr-TR" sz="2400" dirty="0"/>
              <a:t>Öğretmenin davranış şeklini, konuşmasını, giyim/kuşamını, jest ve mimiklerini ve diğer her şeyi öğrencisi takip eder. Bu nedenle, bir öğretmenin davranışlarına dikkat etmesi çok önemlidir. Öğretmenin her zaman sahip olması gereken bazı değerler vardır. Bu değerlere hem sınıf içinde hem de sınıf dışında sahip olduklarında, öğrencilerine iyi bir örnek olurlar. Sonuçta, bir öğretmenin başarısını belirleyen sonuçtur. Sonuç yalnızca notlarla ilgili olmayabilir, ancak öğrencinin genel performansı bir öğretmenin başarısının derecesini belirler.</a:t>
            </a:r>
          </a:p>
        </p:txBody>
      </p:sp>
    </p:spTree>
    <p:extLst>
      <p:ext uri="{BB962C8B-B14F-4D97-AF65-F5344CB8AC3E}">
        <p14:creationId xmlns:p14="http://schemas.microsoft.com/office/powerpoint/2010/main" val="404193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Socrates’in</a:t>
            </a:r>
            <a:r>
              <a:rPr lang="tr-TR" dirty="0"/>
              <a:t> Eğitime İlişkin Açıklama ve Görüşleri</a:t>
            </a:r>
          </a:p>
        </p:txBody>
      </p:sp>
      <p:sp>
        <p:nvSpPr>
          <p:cNvPr id="3" name="İçerik Yer Tutucusu 2"/>
          <p:cNvSpPr>
            <a:spLocks noGrp="1"/>
          </p:cNvSpPr>
          <p:nvPr>
            <p:ph idx="1"/>
          </p:nvPr>
        </p:nvSpPr>
        <p:spPr/>
        <p:txBody>
          <a:bodyPr>
            <a:normAutofit fontScale="92500"/>
          </a:bodyPr>
          <a:lstStyle/>
          <a:p>
            <a:pPr>
              <a:lnSpc>
                <a:spcPct val="150000"/>
              </a:lnSpc>
            </a:pPr>
            <a:r>
              <a:rPr lang="tr-TR" sz="2400" dirty="0" err="1"/>
              <a:t>Socrates’e</a:t>
            </a:r>
            <a:r>
              <a:rPr lang="tr-TR" sz="2400" dirty="0"/>
              <a:t> göre bilge olan kişi erdemlidir ve aynı zamanda da cesur olan kişidir.   Bilginin bireyin öznel dünyasındaki şekliyle ortaya çıkıp yorumlanacağını ifade etmiş ve Yapılandırmacı eğitim yaklaşımı ile ortak noktaları ele almıştır. Buna göre bilgi özneldir ve düz anlatım yerine interaktif bir anlatım etkilidir.  </a:t>
            </a:r>
            <a:r>
              <a:rPr lang="tr-TR" sz="2400" dirty="0" err="1"/>
              <a:t>Socrates’in</a:t>
            </a:r>
            <a:r>
              <a:rPr lang="tr-TR" sz="2400" dirty="0"/>
              <a:t> günümüzde benimsenen Yapılandırmacı yaklaşımı yüzyıllar öncesinde benimsediği ve ortaya koyduğu görülmektedir.</a:t>
            </a:r>
          </a:p>
        </p:txBody>
      </p:sp>
    </p:spTree>
    <p:extLst>
      <p:ext uri="{BB962C8B-B14F-4D97-AF65-F5344CB8AC3E}">
        <p14:creationId xmlns:p14="http://schemas.microsoft.com/office/powerpoint/2010/main" val="2054099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Platon’un Eğitime İlişkin Açıklama ve Görüşleri</a:t>
            </a:r>
          </a:p>
        </p:txBody>
      </p:sp>
      <p:sp>
        <p:nvSpPr>
          <p:cNvPr id="3" name="İçerik Yer Tutucusu 2"/>
          <p:cNvSpPr>
            <a:spLocks noGrp="1"/>
          </p:cNvSpPr>
          <p:nvPr>
            <p:ph idx="1"/>
          </p:nvPr>
        </p:nvSpPr>
        <p:spPr/>
        <p:txBody>
          <a:bodyPr>
            <a:normAutofit fontScale="92500"/>
          </a:bodyPr>
          <a:lstStyle/>
          <a:p>
            <a:pPr>
              <a:lnSpc>
                <a:spcPct val="150000"/>
              </a:lnSpc>
            </a:pPr>
            <a:r>
              <a:rPr lang="tr-TR" sz="2400" dirty="0"/>
              <a:t>Platon’a göre eğitim, devletin ve insanın erdemli olmalarını sağlayan bir işleve sahiptir. Platon, Sokrates gibi bilginin doğuştan var olduğunu savunmuştur. Buna düşün ve duyu âlemi olmak üzere iki tür âlem olduğuna değinmiştir. Buna göre dünyaya geldiğimizde düşün âlemindeki bilgiler unutulmuştur. Bu bilgilerin düşünerek tekrar elde edilmesi gerektiğini yani doğuştan zihnimizde olan bilgilerin hatırlanması gerektiğini söylemektedir</a:t>
            </a:r>
          </a:p>
        </p:txBody>
      </p:sp>
    </p:spTree>
    <p:extLst>
      <p:ext uri="{BB962C8B-B14F-4D97-AF65-F5344CB8AC3E}">
        <p14:creationId xmlns:p14="http://schemas.microsoft.com/office/powerpoint/2010/main" val="2083183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Aristoteles’in Eğitime İlişkin Açıklama ve Görüşleri</a:t>
            </a:r>
          </a:p>
        </p:txBody>
      </p:sp>
      <p:sp>
        <p:nvSpPr>
          <p:cNvPr id="3" name="İçerik Yer Tutucusu 2"/>
          <p:cNvSpPr>
            <a:spLocks noGrp="1"/>
          </p:cNvSpPr>
          <p:nvPr>
            <p:ph idx="1"/>
          </p:nvPr>
        </p:nvSpPr>
        <p:spPr/>
        <p:txBody>
          <a:bodyPr>
            <a:normAutofit/>
          </a:bodyPr>
          <a:lstStyle/>
          <a:p>
            <a:pPr>
              <a:lnSpc>
                <a:spcPct val="150000"/>
              </a:lnSpc>
            </a:pPr>
            <a:r>
              <a:rPr lang="tr-TR" sz="2400" dirty="0"/>
              <a:t>Baskın olarak tümdengelim yöntemini savunan Aristo’ya göre eğitim mükemmel bir akla sahip bireylerin oluşmasını sağlayan bir araçtır. Bireyden önce toplumun eğitilmesi gerektiğini söyleyerek çoğunluğun eğitiminin daha önemli olduğunu ortaya koymuştur.</a:t>
            </a:r>
          </a:p>
        </p:txBody>
      </p:sp>
    </p:spTree>
    <p:extLst>
      <p:ext uri="{BB962C8B-B14F-4D97-AF65-F5344CB8AC3E}">
        <p14:creationId xmlns:p14="http://schemas.microsoft.com/office/powerpoint/2010/main" val="19299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Aristoteles’in Eğitime İlişkin Açıklama ve Görüşleri</a:t>
            </a:r>
          </a:p>
        </p:txBody>
      </p:sp>
      <p:sp>
        <p:nvSpPr>
          <p:cNvPr id="3" name="İçerik Yer Tutucusu 2"/>
          <p:cNvSpPr>
            <a:spLocks noGrp="1"/>
          </p:cNvSpPr>
          <p:nvPr>
            <p:ph idx="1"/>
          </p:nvPr>
        </p:nvSpPr>
        <p:spPr/>
        <p:txBody>
          <a:bodyPr>
            <a:normAutofit/>
          </a:bodyPr>
          <a:lstStyle/>
          <a:p>
            <a:pPr>
              <a:lnSpc>
                <a:spcPct val="150000"/>
              </a:lnSpc>
            </a:pPr>
            <a:r>
              <a:rPr lang="tr-TR" sz="2400" dirty="0"/>
              <a:t>Eğitimde öğretmen, merkezde ve otoriter konumda bulunmaktadır. Bilgi aktarımını gerçekleştirecek olan öğretmen, disiplin ve düzeni sağlamaya dikkat etmelidir. Öğretilecek bilgilerin geçerli ve güvenilir olmasının gerektiği ifade edilerek toplum bilimleri, edebiyat, matematik, felsefe, mantık, doğa bilimleri, yabancı dil derslerine ağırlık verilmesi gerektiği ifade edilmiştir.</a:t>
            </a:r>
          </a:p>
        </p:txBody>
      </p:sp>
    </p:spTree>
    <p:extLst>
      <p:ext uri="{BB962C8B-B14F-4D97-AF65-F5344CB8AC3E}">
        <p14:creationId xmlns:p14="http://schemas.microsoft.com/office/powerpoint/2010/main" val="23620683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Quotable">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emplate/>
  <TotalTime>4044</TotalTime>
  <Words>1091</Words>
  <Application>Microsoft Office PowerPoint</Application>
  <PresentationFormat>Geniş ekran</PresentationFormat>
  <Paragraphs>37</Paragraphs>
  <Slides>18</Slides>
  <Notes>0</Notes>
  <HiddenSlides>0</HiddenSlides>
  <MMClips>0</MMClips>
  <ScaleCrop>false</ScaleCrop>
  <HeadingPairs>
    <vt:vector size="6" baseType="variant">
      <vt:variant>
        <vt:lpstr>Kullanılan Yazı Tipleri</vt:lpstr>
      </vt:variant>
      <vt:variant>
        <vt:i4>2</vt:i4>
      </vt:variant>
      <vt:variant>
        <vt:lpstr>Tema</vt:lpstr>
      </vt:variant>
      <vt:variant>
        <vt:i4>1</vt:i4>
      </vt:variant>
      <vt:variant>
        <vt:lpstr>Slayt Başlıkları</vt:lpstr>
      </vt:variant>
      <vt:variant>
        <vt:i4>18</vt:i4>
      </vt:variant>
    </vt:vector>
  </HeadingPairs>
  <TitlesOfParts>
    <vt:vector size="21" baseType="lpstr">
      <vt:lpstr>Century Gothic</vt:lpstr>
      <vt:lpstr>Wingdings 2</vt:lpstr>
      <vt:lpstr>Quotable</vt:lpstr>
      <vt:lpstr>PowerPoint Sunusu</vt:lpstr>
      <vt:lpstr>12. BÖLÜM KARAKTER VE DEĞER EĞİTİMİNDE ROL MODEL OLARAK ÖĞRETMEN</vt:lpstr>
      <vt:lpstr>Giriş </vt:lpstr>
      <vt:lpstr>Giriş </vt:lpstr>
      <vt:lpstr>Karakter ve Değer Öğretiminde Öğretmenin Rolü</vt:lpstr>
      <vt:lpstr>Socrates’in Eğitime İlişkin Açıklama ve Görüşleri</vt:lpstr>
      <vt:lpstr>Platon’un Eğitime İlişkin Açıklama ve Görüşleri</vt:lpstr>
      <vt:lpstr>Aristoteles’in Eğitime İlişkin Açıklama ve Görüşleri</vt:lpstr>
      <vt:lpstr>Aristoteles’in Eğitime İlişkin Açıklama ve Görüşleri</vt:lpstr>
      <vt:lpstr>Farabi’nin Eğitime İlişkin Açıklama ve Görüşleri </vt:lpstr>
      <vt:lpstr>İbn Miskeveyh’in Eğitime İlişkin Açıklama ve Görüşleri </vt:lpstr>
      <vt:lpstr>İbn Miskeveyh’in Eğitime İlişkin Açıklama ve Görüşleri </vt:lpstr>
      <vt:lpstr>İbn Sina’nın Eğitim Hakkındaki Açıklama ve Görüşleri </vt:lpstr>
      <vt:lpstr>İbn Sina’nın Eğitim Hakkındaki Açıklama ve Görüşleri </vt:lpstr>
      <vt:lpstr>Yusuf Has Hacib’in Eğitime İlişkin Açıklama ve Görüşleri </vt:lpstr>
      <vt:lpstr>Yusuf Has Hacib’in Eğitime İlişkin Açıklama ve Görüşleri </vt:lpstr>
      <vt:lpstr>Gazali’nin Eğitime İlişkin Açıklama ve Görüşleri </vt:lpstr>
      <vt:lpstr>Gazali’nin Eğitime İlişkin Açıklama ve Görüşleri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Bayram ÖZER</cp:lastModifiedBy>
  <cp:revision>295</cp:revision>
  <dcterms:created xsi:type="dcterms:W3CDTF">2014-08-26T23:49:58Z</dcterms:created>
  <dcterms:modified xsi:type="dcterms:W3CDTF">2021-12-23T15:50:46Z</dcterms:modified>
</cp:coreProperties>
</file>